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4" r:id="rId4"/>
    <p:sldId id="273" r:id="rId5"/>
    <p:sldId id="258" r:id="rId6"/>
    <p:sldId id="259" r:id="rId7"/>
    <p:sldId id="260" r:id="rId8"/>
    <p:sldId id="262" r:id="rId9"/>
    <p:sldId id="265" r:id="rId10"/>
    <p:sldId id="263" r:id="rId11"/>
    <p:sldId id="264" r:id="rId12"/>
    <p:sldId id="261" r:id="rId13"/>
    <p:sldId id="266" r:id="rId14"/>
    <p:sldId id="272" r:id="rId15"/>
    <p:sldId id="267" r:id="rId16"/>
    <p:sldId id="269" r:id="rId17"/>
    <p:sldId id="268" r:id="rId18"/>
    <p:sldId id="277" r:id="rId19"/>
    <p:sldId id="270"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D72A5-D6F1-48E8-8506-6004E9CDC1CE}" type="datetimeFigureOut">
              <a:rPr lang="en-US" smtClean="0"/>
              <a:t>7/20/2015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F70FE-3B3C-4993-AA0C-4179AD341615}" type="slidenum">
              <a:rPr lang="en-US" smtClean="0"/>
              <a:t>‹#›</a:t>
            </a:fld>
            <a:endParaRPr lang="en-US"/>
          </a:p>
        </p:txBody>
      </p:sp>
    </p:spTree>
    <p:extLst>
      <p:ext uri="{BB962C8B-B14F-4D97-AF65-F5344CB8AC3E}">
        <p14:creationId xmlns:p14="http://schemas.microsoft.com/office/powerpoint/2010/main" val="182670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2F70FE-3B3C-4993-AA0C-4179AD341615}" type="slidenum">
              <a:rPr lang="en-US" smtClean="0"/>
              <a:t>5</a:t>
            </a:fld>
            <a:endParaRPr lang="en-US"/>
          </a:p>
        </p:txBody>
      </p:sp>
    </p:spTree>
    <p:extLst>
      <p:ext uri="{BB962C8B-B14F-4D97-AF65-F5344CB8AC3E}">
        <p14:creationId xmlns:p14="http://schemas.microsoft.com/office/powerpoint/2010/main" val="216994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2A25D-0423-420B-8C8B-7335F21A6246}" type="datetime1">
              <a:rPr lang="en-US" smtClean="0"/>
              <a:t>7/20/2015</a:t>
            </a:fld>
            <a:endParaRPr lang="en-US"/>
          </a:p>
        </p:txBody>
      </p:sp>
      <p:sp>
        <p:nvSpPr>
          <p:cNvPr id="5" name="Footer Placeholder 4"/>
          <p:cNvSpPr>
            <a:spLocks noGrp="1"/>
          </p:cNvSpPr>
          <p:nvPr>
            <p:ph type="ftr" sz="quarter" idx="11"/>
          </p:nvPr>
        </p:nvSpPr>
        <p:spPr/>
        <p:txBody>
          <a:bodyPr/>
          <a:lstStyle/>
          <a:p>
            <a:r>
              <a:rPr lang="en-US" smtClean="0"/>
              <a:t>Courtesy of Spinal Metrics, Inc    www.spinemetrics.us   636-329-8774</a:t>
            </a:r>
            <a:endParaRPr lang="en-US"/>
          </a:p>
        </p:txBody>
      </p:sp>
      <p:sp>
        <p:nvSpPr>
          <p:cNvPr id="6" name="Slide Number Placeholder 5"/>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121093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3ED1B-5364-4B8F-90F8-5E2718DD0EB9}" type="datetime1">
              <a:rPr lang="en-US" smtClean="0"/>
              <a:t>7/20/2015</a:t>
            </a:fld>
            <a:endParaRPr lang="en-US"/>
          </a:p>
        </p:txBody>
      </p:sp>
      <p:sp>
        <p:nvSpPr>
          <p:cNvPr id="5" name="Footer Placeholder 4"/>
          <p:cNvSpPr>
            <a:spLocks noGrp="1"/>
          </p:cNvSpPr>
          <p:nvPr>
            <p:ph type="ftr" sz="quarter" idx="11"/>
          </p:nvPr>
        </p:nvSpPr>
        <p:spPr/>
        <p:txBody>
          <a:bodyPr/>
          <a:lstStyle/>
          <a:p>
            <a:r>
              <a:rPr lang="en-US" smtClean="0"/>
              <a:t>Courtesy of Spinal Metrics, Inc    www.spinemetrics.us   636-329-8774</a:t>
            </a:r>
            <a:endParaRPr lang="en-US"/>
          </a:p>
        </p:txBody>
      </p:sp>
      <p:sp>
        <p:nvSpPr>
          <p:cNvPr id="6" name="Slide Number Placeholder 5"/>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38366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69F0B-07D0-4364-BBD6-710C80994EAE}" type="datetime1">
              <a:rPr lang="en-US" smtClean="0"/>
              <a:t>7/20/2015</a:t>
            </a:fld>
            <a:endParaRPr lang="en-US"/>
          </a:p>
        </p:txBody>
      </p:sp>
      <p:sp>
        <p:nvSpPr>
          <p:cNvPr id="5" name="Footer Placeholder 4"/>
          <p:cNvSpPr>
            <a:spLocks noGrp="1"/>
          </p:cNvSpPr>
          <p:nvPr>
            <p:ph type="ftr" sz="quarter" idx="11"/>
          </p:nvPr>
        </p:nvSpPr>
        <p:spPr/>
        <p:txBody>
          <a:bodyPr/>
          <a:lstStyle/>
          <a:p>
            <a:r>
              <a:rPr lang="en-US" smtClean="0"/>
              <a:t>Courtesy of Spinal Metrics, Inc    www.spinemetrics.us   636-329-8774</a:t>
            </a:r>
            <a:endParaRPr lang="en-US"/>
          </a:p>
        </p:txBody>
      </p:sp>
      <p:sp>
        <p:nvSpPr>
          <p:cNvPr id="6" name="Slide Number Placeholder 5"/>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27281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40022-388A-435F-B0F9-43A954F5E415}" type="datetime1">
              <a:rPr lang="en-US" smtClean="0"/>
              <a:t>7/20/2015</a:t>
            </a:fld>
            <a:endParaRPr lang="en-US"/>
          </a:p>
        </p:txBody>
      </p:sp>
      <p:sp>
        <p:nvSpPr>
          <p:cNvPr id="5" name="Footer Placeholder 4"/>
          <p:cNvSpPr>
            <a:spLocks noGrp="1"/>
          </p:cNvSpPr>
          <p:nvPr>
            <p:ph type="ftr" sz="quarter" idx="11"/>
          </p:nvPr>
        </p:nvSpPr>
        <p:spPr/>
        <p:txBody>
          <a:bodyPr/>
          <a:lstStyle/>
          <a:p>
            <a:r>
              <a:rPr lang="en-US" smtClean="0"/>
              <a:t>Courtesy of Spinal Metrics, Inc    www.spinemetrics.us   636-329-8774</a:t>
            </a:r>
            <a:endParaRPr lang="en-US"/>
          </a:p>
        </p:txBody>
      </p:sp>
      <p:sp>
        <p:nvSpPr>
          <p:cNvPr id="6" name="Slide Number Placeholder 5"/>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139792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F6166-9DCE-497F-9104-CAF6B199E87C}" type="datetime1">
              <a:rPr lang="en-US" smtClean="0"/>
              <a:t>7/20/2015</a:t>
            </a:fld>
            <a:endParaRPr lang="en-US"/>
          </a:p>
        </p:txBody>
      </p:sp>
      <p:sp>
        <p:nvSpPr>
          <p:cNvPr id="5" name="Footer Placeholder 4"/>
          <p:cNvSpPr>
            <a:spLocks noGrp="1"/>
          </p:cNvSpPr>
          <p:nvPr>
            <p:ph type="ftr" sz="quarter" idx="11"/>
          </p:nvPr>
        </p:nvSpPr>
        <p:spPr/>
        <p:txBody>
          <a:bodyPr/>
          <a:lstStyle/>
          <a:p>
            <a:r>
              <a:rPr lang="en-US" smtClean="0"/>
              <a:t>Courtesy of Spinal Metrics, Inc    www.spinemetrics.us   636-329-8774</a:t>
            </a:r>
            <a:endParaRPr lang="en-US"/>
          </a:p>
        </p:txBody>
      </p:sp>
      <p:sp>
        <p:nvSpPr>
          <p:cNvPr id="6" name="Slide Number Placeholder 5"/>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134673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6F98E-C3E2-421B-8631-DBADFADB6585}" type="datetime1">
              <a:rPr lang="en-US" smtClean="0"/>
              <a:t>7/20/2015</a:t>
            </a:fld>
            <a:endParaRPr lang="en-US"/>
          </a:p>
        </p:txBody>
      </p:sp>
      <p:sp>
        <p:nvSpPr>
          <p:cNvPr id="6" name="Footer Placeholder 5"/>
          <p:cNvSpPr>
            <a:spLocks noGrp="1"/>
          </p:cNvSpPr>
          <p:nvPr>
            <p:ph type="ftr" sz="quarter" idx="11"/>
          </p:nvPr>
        </p:nvSpPr>
        <p:spPr/>
        <p:txBody>
          <a:bodyPr/>
          <a:lstStyle/>
          <a:p>
            <a:r>
              <a:rPr lang="en-US" smtClean="0"/>
              <a:t>Courtesy of Spinal Metrics, Inc    www.spinemetrics.us   636-329-8774</a:t>
            </a:r>
            <a:endParaRPr lang="en-US"/>
          </a:p>
        </p:txBody>
      </p:sp>
      <p:sp>
        <p:nvSpPr>
          <p:cNvPr id="7" name="Slide Number Placeholder 6"/>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14930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E2619-50A1-411B-BE76-1912FB257B4F}" type="datetime1">
              <a:rPr lang="en-US" smtClean="0"/>
              <a:t>7/20/2015</a:t>
            </a:fld>
            <a:endParaRPr lang="en-US"/>
          </a:p>
        </p:txBody>
      </p:sp>
      <p:sp>
        <p:nvSpPr>
          <p:cNvPr id="8" name="Footer Placeholder 7"/>
          <p:cNvSpPr>
            <a:spLocks noGrp="1"/>
          </p:cNvSpPr>
          <p:nvPr>
            <p:ph type="ftr" sz="quarter" idx="11"/>
          </p:nvPr>
        </p:nvSpPr>
        <p:spPr/>
        <p:txBody>
          <a:bodyPr/>
          <a:lstStyle/>
          <a:p>
            <a:r>
              <a:rPr lang="en-US" smtClean="0"/>
              <a:t>Courtesy of Spinal Metrics, Inc    www.spinemetrics.us   636-329-8774</a:t>
            </a:r>
            <a:endParaRPr lang="en-US"/>
          </a:p>
        </p:txBody>
      </p:sp>
      <p:sp>
        <p:nvSpPr>
          <p:cNvPr id="9" name="Slide Number Placeholder 8"/>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261378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1C806-C821-4FBF-BBE5-C1A496B0F0B6}" type="datetime1">
              <a:rPr lang="en-US" smtClean="0"/>
              <a:t>7/20/2015</a:t>
            </a:fld>
            <a:endParaRPr lang="en-US"/>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
        <p:nvSpPr>
          <p:cNvPr id="5" name="Slide Number Placeholder 4"/>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176872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BF9CD-9AF8-4C6B-96EE-27B053B7DC90}" type="datetime1">
              <a:rPr lang="en-US" smtClean="0"/>
              <a:t>7/20/2015</a:t>
            </a:fld>
            <a:endParaRPr lang="en-US"/>
          </a:p>
        </p:txBody>
      </p:sp>
      <p:sp>
        <p:nvSpPr>
          <p:cNvPr id="3" name="Footer Placeholder 2"/>
          <p:cNvSpPr>
            <a:spLocks noGrp="1"/>
          </p:cNvSpPr>
          <p:nvPr>
            <p:ph type="ftr" sz="quarter" idx="11"/>
          </p:nvPr>
        </p:nvSpPr>
        <p:spPr/>
        <p:txBody>
          <a:bodyPr/>
          <a:lstStyle/>
          <a:p>
            <a:r>
              <a:rPr lang="en-US" smtClean="0"/>
              <a:t>Courtesy of Spinal Metrics, Inc    www.spinemetrics.us   636-329-8774</a:t>
            </a:r>
            <a:endParaRPr lang="en-US"/>
          </a:p>
        </p:txBody>
      </p:sp>
      <p:sp>
        <p:nvSpPr>
          <p:cNvPr id="4" name="Slide Number Placeholder 3"/>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44006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FF4-5CA3-42D8-ACCD-7F1331FA2BAB}" type="datetime1">
              <a:rPr lang="en-US" smtClean="0"/>
              <a:t>7/20/2015</a:t>
            </a:fld>
            <a:endParaRPr lang="en-US"/>
          </a:p>
        </p:txBody>
      </p:sp>
      <p:sp>
        <p:nvSpPr>
          <p:cNvPr id="6" name="Footer Placeholder 5"/>
          <p:cNvSpPr>
            <a:spLocks noGrp="1"/>
          </p:cNvSpPr>
          <p:nvPr>
            <p:ph type="ftr" sz="quarter" idx="11"/>
          </p:nvPr>
        </p:nvSpPr>
        <p:spPr/>
        <p:txBody>
          <a:bodyPr/>
          <a:lstStyle/>
          <a:p>
            <a:r>
              <a:rPr lang="en-US" smtClean="0"/>
              <a:t>Courtesy of Spinal Metrics, Inc    www.spinemetrics.us   636-329-8774</a:t>
            </a:r>
            <a:endParaRPr lang="en-US"/>
          </a:p>
        </p:txBody>
      </p:sp>
      <p:sp>
        <p:nvSpPr>
          <p:cNvPr id="7" name="Slide Number Placeholder 6"/>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415123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DF639-EA6D-4AE3-BD0F-D8AF94FA2B77}" type="datetime1">
              <a:rPr lang="en-US" smtClean="0"/>
              <a:t>7/20/2015</a:t>
            </a:fld>
            <a:endParaRPr lang="en-US"/>
          </a:p>
        </p:txBody>
      </p:sp>
      <p:sp>
        <p:nvSpPr>
          <p:cNvPr id="6" name="Footer Placeholder 5"/>
          <p:cNvSpPr>
            <a:spLocks noGrp="1"/>
          </p:cNvSpPr>
          <p:nvPr>
            <p:ph type="ftr" sz="quarter" idx="11"/>
          </p:nvPr>
        </p:nvSpPr>
        <p:spPr/>
        <p:txBody>
          <a:bodyPr/>
          <a:lstStyle/>
          <a:p>
            <a:r>
              <a:rPr lang="en-US" smtClean="0"/>
              <a:t>Courtesy of Spinal Metrics, Inc    www.spinemetrics.us   636-329-8774</a:t>
            </a:r>
            <a:endParaRPr lang="en-US"/>
          </a:p>
        </p:txBody>
      </p:sp>
      <p:sp>
        <p:nvSpPr>
          <p:cNvPr id="7" name="Slide Number Placeholder 6"/>
          <p:cNvSpPr>
            <a:spLocks noGrp="1"/>
          </p:cNvSpPr>
          <p:nvPr>
            <p:ph type="sldNum" sz="quarter" idx="12"/>
          </p:nvPr>
        </p:nvSpPr>
        <p:spPr/>
        <p:txBody>
          <a:bodyPr/>
          <a:lstStyle/>
          <a:p>
            <a:fld id="{A9DC2038-3290-4D56-80F4-AFB1779E34B0}" type="slidenum">
              <a:rPr lang="en-US" smtClean="0"/>
              <a:t>‹#›</a:t>
            </a:fld>
            <a:endParaRPr lang="en-US"/>
          </a:p>
        </p:txBody>
      </p:sp>
    </p:spTree>
    <p:extLst>
      <p:ext uri="{BB962C8B-B14F-4D97-AF65-F5344CB8AC3E}">
        <p14:creationId xmlns:p14="http://schemas.microsoft.com/office/powerpoint/2010/main" val="31899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6F5C-3C6C-4183-96D5-34F5855C5FE6}" type="datetime1">
              <a:rPr lang="en-US" smtClean="0"/>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Courtesy of Spinal Metrics, Inc    www.spinemetrics.us   636-329-8774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C2038-3290-4D56-80F4-AFB1779E34B0}" type="slidenum">
              <a:rPr lang="en-US" smtClean="0"/>
              <a:t>‹#›</a:t>
            </a:fld>
            <a:endParaRPr lang="en-US"/>
          </a:p>
        </p:txBody>
      </p:sp>
    </p:spTree>
    <p:extLst>
      <p:ext uri="{BB962C8B-B14F-4D97-AF65-F5344CB8AC3E}">
        <p14:creationId xmlns:p14="http://schemas.microsoft.com/office/powerpoint/2010/main" val="40294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msubmitfiles@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sz="3600" b="1" dirty="0" smtClean="0"/>
              <a:t>Documenting Ligament Laxity and Spinal Impairment Using The AMA Guides </a:t>
            </a:r>
            <a:endParaRPr lang="en-US" sz="3600" b="1" dirty="0"/>
          </a:p>
        </p:txBody>
      </p:sp>
      <p:sp>
        <p:nvSpPr>
          <p:cNvPr id="3" name="Subtitle 2"/>
          <p:cNvSpPr>
            <a:spLocks noGrp="1"/>
          </p:cNvSpPr>
          <p:nvPr>
            <p:ph type="subTitle" idx="1"/>
          </p:nvPr>
        </p:nvSpPr>
        <p:spPr>
          <a:xfrm>
            <a:off x="1295400" y="2971800"/>
            <a:ext cx="6400800" cy="1143000"/>
          </a:xfrm>
        </p:spPr>
        <p:txBody>
          <a:bodyPr>
            <a:normAutofit/>
          </a:bodyPr>
          <a:lstStyle/>
          <a:p>
            <a:r>
              <a:rPr lang="en-US" sz="2800" dirty="0" smtClean="0"/>
              <a:t>Raymond Wiegand, D.C.</a:t>
            </a:r>
          </a:p>
          <a:p>
            <a:r>
              <a:rPr lang="en-US" sz="2800" dirty="0" err="1" smtClean="0"/>
              <a:t>SpineMetrics</a:t>
            </a:r>
            <a:r>
              <a:rPr lang="en-US" sz="2800" dirty="0" smtClean="0"/>
              <a:t> , </a:t>
            </a:r>
            <a:r>
              <a:rPr lang="en-US" sz="2800" dirty="0" smtClean="0"/>
              <a:t>Inc.</a:t>
            </a:r>
            <a:endParaRPr lang="en-US" sz="2800"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10277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488950"/>
            <a:ext cx="3962400" cy="1143000"/>
          </a:xfrm>
          <a:solidFill>
            <a:schemeClr val="tx1"/>
          </a:solidFill>
        </p:spPr>
        <p:txBody>
          <a:bodyPr>
            <a:normAutofit/>
          </a:bodyPr>
          <a:lstStyle/>
          <a:p>
            <a:r>
              <a:rPr lang="en-US" sz="3600" b="1" dirty="0" smtClean="0">
                <a:solidFill>
                  <a:schemeClr val="bg1"/>
                </a:solidFill>
              </a:rPr>
              <a:t>Range of Motions</a:t>
            </a:r>
            <a:endParaRPr lang="en-US" sz="3600" b="1" dirty="0">
              <a:solidFill>
                <a:schemeClr val="bg1"/>
              </a:solidFill>
            </a:endParaRPr>
          </a:p>
        </p:txBody>
      </p:sp>
      <p:sp>
        <p:nvSpPr>
          <p:cNvPr id="3" name="Content Placeholder 2"/>
          <p:cNvSpPr>
            <a:spLocks noGrp="1"/>
          </p:cNvSpPr>
          <p:nvPr>
            <p:ph idx="1"/>
          </p:nvPr>
        </p:nvSpPr>
        <p:spPr>
          <a:xfrm>
            <a:off x="4419600" y="1968500"/>
            <a:ext cx="4495800" cy="3657600"/>
          </a:xfrm>
        </p:spPr>
        <p:txBody>
          <a:bodyPr>
            <a:noAutofit/>
          </a:bodyPr>
          <a:lstStyle/>
          <a:p>
            <a:r>
              <a:rPr lang="en-US" sz="1800" dirty="0" smtClean="0"/>
              <a:t>Range of motions are determined by joint design and constrained by ligaments</a:t>
            </a:r>
          </a:p>
          <a:p>
            <a:r>
              <a:rPr lang="en-US" sz="1800" dirty="0" smtClean="0"/>
              <a:t>As a range of motion is increased in any direction it engages multiple ligaments that when stretched, become more rigid and resistant. The resistive force is oriented to pull the vertebra back to its original neutral position  </a:t>
            </a:r>
          </a:p>
          <a:p>
            <a:r>
              <a:rPr lang="en-US" sz="1800" dirty="0" smtClean="0"/>
              <a:t>When a vertebra reaches an endpoint range of motion it is fully confined  by the strength and elasticity of the ligaments  </a:t>
            </a:r>
            <a:endParaRPr lang="en-US" sz="1800" dirty="0"/>
          </a:p>
        </p:txBody>
      </p:sp>
      <p:pic>
        <p:nvPicPr>
          <p:cNvPr id="2050" name="Picture 2" descr="C:\scans\Kapandji\Disc White and Panjabi\complete motions of verteb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76" y="488950"/>
            <a:ext cx="4127324" cy="55308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44565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Structural Design and Elastic Properties Likened to a System of Springs and Levers  </a:t>
            </a:r>
            <a:endParaRPr lang="en-US" sz="3200" b="1" dirty="0"/>
          </a:p>
        </p:txBody>
      </p:sp>
      <p:sp>
        <p:nvSpPr>
          <p:cNvPr id="3" name="Content Placeholder 2"/>
          <p:cNvSpPr>
            <a:spLocks noGrp="1"/>
          </p:cNvSpPr>
          <p:nvPr>
            <p:ph idx="1"/>
          </p:nvPr>
        </p:nvSpPr>
        <p:spPr>
          <a:xfrm>
            <a:off x="3505200" y="1573213"/>
            <a:ext cx="5410200" cy="4525963"/>
          </a:xfrm>
        </p:spPr>
        <p:txBody>
          <a:bodyPr>
            <a:noAutofit/>
          </a:bodyPr>
          <a:lstStyle/>
          <a:p>
            <a:r>
              <a:rPr lang="en-US" sz="2400" dirty="0" smtClean="0"/>
              <a:t>The spinal joint is formed by the articulation of two vertebra at the facet joints. The facet acts as a central pivot.  </a:t>
            </a:r>
          </a:p>
          <a:p>
            <a:r>
              <a:rPr lang="en-US" sz="2400" dirty="0" smtClean="0"/>
              <a:t>During flexion the vertebral bodies approximate while the posterior elements (spinous processes) separate.  The facet joints slides on one another as the vertebra pivots </a:t>
            </a:r>
          </a:p>
          <a:p>
            <a:r>
              <a:rPr lang="en-US" sz="2400" dirty="0" smtClean="0"/>
              <a:t>All motions of the vertebra are confined by the inter-connecting ligaments  </a:t>
            </a:r>
            <a:endParaRPr lang="en-US" sz="2400" dirty="0"/>
          </a:p>
        </p:txBody>
      </p:sp>
      <p:pic>
        <p:nvPicPr>
          <p:cNvPr id="5" name="Picture 2" descr="C:\scans\Kapandji\lumbar motion segmen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3450433" cy="43465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75801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Injury and Loss of Motion Segment Integrity: Flexion Injury </a:t>
            </a:r>
            <a:endParaRPr lang="en-US" sz="3200" b="1" dirty="0"/>
          </a:p>
        </p:txBody>
      </p:sp>
      <p:sp>
        <p:nvSpPr>
          <p:cNvPr id="3" name="Content Placeholder 2"/>
          <p:cNvSpPr>
            <a:spLocks noGrp="1"/>
          </p:cNvSpPr>
          <p:nvPr>
            <p:ph idx="1"/>
          </p:nvPr>
        </p:nvSpPr>
        <p:spPr>
          <a:xfrm>
            <a:off x="3224213" y="1600200"/>
            <a:ext cx="5462587" cy="4114800"/>
          </a:xfrm>
        </p:spPr>
        <p:txBody>
          <a:bodyPr>
            <a:noAutofit/>
          </a:bodyPr>
          <a:lstStyle/>
          <a:p>
            <a:r>
              <a:rPr lang="en-US" sz="2000" dirty="0" smtClean="0"/>
              <a:t>During a sudden impact injury (when stopped) the vertebra suddenly accelerates or decelerates in 10 msec.  </a:t>
            </a:r>
          </a:p>
          <a:p>
            <a:r>
              <a:rPr lang="en-US" sz="2000" dirty="0" smtClean="0"/>
              <a:t>This suddenness overcomes the elastic strength of the ligament. The ligament at first yields (i.e.) stretches to such an extent that it can not return to its original shape </a:t>
            </a:r>
          </a:p>
          <a:p>
            <a:pPr lvl="1"/>
            <a:r>
              <a:rPr lang="en-US" sz="2000" dirty="0" smtClean="0"/>
              <a:t>This is due to internal disruption of the ligament tissue (tertiary strain/sprain a.k.a. tearing)</a:t>
            </a:r>
          </a:p>
          <a:p>
            <a:r>
              <a:rPr lang="en-US" sz="2000" dirty="0" smtClean="0"/>
              <a:t>This is followed by complete structural or functional failure of the ligament    </a:t>
            </a:r>
            <a:endParaRPr lang="en-US" sz="2000" dirty="0"/>
          </a:p>
        </p:txBody>
      </p:sp>
      <p:pic>
        <p:nvPicPr>
          <p:cNvPr id="5123" name="Picture 3" descr="C:\scans\Kapandji\Disc White and Panjabi\lumbar ligament flexion injur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59506"/>
            <a:ext cx="3071813" cy="37401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67685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Ligament Injury </a:t>
            </a:r>
            <a:r>
              <a:rPr lang="en-US" sz="3200" b="1" dirty="0"/>
              <a:t>C</a:t>
            </a:r>
            <a:r>
              <a:rPr lang="en-US" sz="3200" b="1" dirty="0" smtClean="0"/>
              <a:t>ompromises the Integrity of the Motion </a:t>
            </a:r>
            <a:r>
              <a:rPr lang="en-US" sz="3200" b="1" dirty="0"/>
              <a:t>S</a:t>
            </a:r>
            <a:r>
              <a:rPr lang="en-US" sz="3200" b="1" dirty="0" smtClean="0"/>
              <a:t>egment</a:t>
            </a:r>
            <a:endParaRPr lang="en-US" sz="3200" b="1" dirty="0"/>
          </a:p>
        </p:txBody>
      </p:sp>
      <p:sp>
        <p:nvSpPr>
          <p:cNvPr id="3" name="Content Placeholder 2"/>
          <p:cNvSpPr>
            <a:spLocks noGrp="1"/>
          </p:cNvSpPr>
          <p:nvPr>
            <p:ph idx="1"/>
          </p:nvPr>
        </p:nvSpPr>
        <p:spPr>
          <a:xfrm>
            <a:off x="5281257" y="1600200"/>
            <a:ext cx="3405543" cy="4525963"/>
          </a:xfrm>
        </p:spPr>
        <p:txBody>
          <a:bodyPr>
            <a:normAutofit fontScale="92500" lnSpcReduction="20000"/>
          </a:bodyPr>
          <a:lstStyle/>
          <a:p>
            <a:r>
              <a:rPr lang="en-US" sz="2400" dirty="0" smtClean="0"/>
              <a:t>Depending on the direction of the force/s and the ligament/s damaged, the motion segment is no longer restrained within its normal ranges of motion </a:t>
            </a:r>
          </a:p>
          <a:p>
            <a:r>
              <a:rPr lang="en-US" sz="2400" dirty="0" smtClean="0"/>
              <a:t>Hypermobility in rotation and translation are the first consequences followed by abnormal wear or degeneration with aberrant neurological sequella either localized or radiating </a:t>
            </a:r>
            <a:endParaRPr lang="en-US" sz="2400" dirty="0"/>
          </a:p>
        </p:txBody>
      </p:sp>
      <p:pic>
        <p:nvPicPr>
          <p:cNvPr id="7170" name="Picture 2" descr="C:\scans\Kapandji\Disc White and Panjabi\ligament stability translation rotati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05000"/>
            <a:ext cx="4290657" cy="388461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9998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2" y="4343400"/>
            <a:ext cx="3863630" cy="19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scans\Disc and motion segment\disc motion segment nerve roo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8" y="838200"/>
            <a:ext cx="3749963" cy="325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749" y="152400"/>
            <a:ext cx="6172200" cy="1143000"/>
          </a:xfrm>
        </p:spPr>
        <p:txBody>
          <a:bodyPr>
            <a:normAutofit fontScale="90000"/>
          </a:bodyPr>
          <a:lstStyle/>
          <a:p>
            <a:r>
              <a:rPr lang="en-US" sz="3600" dirty="0" smtClean="0"/>
              <a:t>Consequences of Ligament Laxity</a:t>
            </a:r>
            <a:endParaRPr lang="en-US" sz="3600" dirty="0"/>
          </a:p>
        </p:txBody>
      </p:sp>
      <p:sp>
        <p:nvSpPr>
          <p:cNvPr id="3" name="Content Placeholder 2"/>
          <p:cNvSpPr>
            <a:spLocks noGrp="1"/>
          </p:cNvSpPr>
          <p:nvPr>
            <p:ph idx="1"/>
          </p:nvPr>
        </p:nvSpPr>
        <p:spPr>
          <a:xfrm>
            <a:off x="3983865" y="1164381"/>
            <a:ext cx="4800600" cy="5181600"/>
          </a:xfrm>
        </p:spPr>
        <p:txBody>
          <a:bodyPr>
            <a:noAutofit/>
          </a:bodyPr>
          <a:lstStyle/>
          <a:p>
            <a:r>
              <a:rPr lang="en-US" sz="1800" dirty="0" smtClean="0"/>
              <a:t>Irritation to the nerve from disc herniation is easy to understand.  Direct pressure or irritation to the nerve root.</a:t>
            </a:r>
          </a:p>
          <a:p>
            <a:r>
              <a:rPr lang="en-US" sz="1800" dirty="0" smtClean="0"/>
              <a:t>Ligament laxity is more subtle and complicated because it includes  aberrant joint motion and aberrant joint loading. Both of which over time will produce irritation to the innervating nervous tissue to all adjacent tissues (joint capsules, mechanoreceptors, etc…)</a:t>
            </a:r>
          </a:p>
          <a:p>
            <a:r>
              <a:rPr lang="en-US" sz="1800" dirty="0" smtClean="0"/>
              <a:t>As normal joint alignment and loading is compromised functional stenosis occurs along with structural degeneration. </a:t>
            </a:r>
          </a:p>
          <a:p>
            <a:r>
              <a:rPr lang="en-US" sz="1800" dirty="0" smtClean="0"/>
              <a:t>A viscous cycle of destabilization,  and overload continues driven by gravity and normal activities. </a:t>
            </a:r>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55045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447800"/>
          </a:xfrm>
        </p:spPr>
        <p:txBody>
          <a:bodyPr>
            <a:noAutofit/>
          </a:bodyPr>
          <a:lstStyle/>
          <a:p>
            <a:r>
              <a:rPr lang="en-US" sz="3200" b="1" dirty="0" smtClean="0"/>
              <a:t>Measuring Method used to Determine Ligament Instability and Alteration of Motion </a:t>
            </a:r>
            <a:r>
              <a:rPr lang="en-US" sz="3200" b="1" dirty="0"/>
              <a:t>S</a:t>
            </a:r>
            <a:r>
              <a:rPr lang="en-US" sz="3200" b="1" dirty="0" smtClean="0"/>
              <a:t>egment </a:t>
            </a:r>
            <a:r>
              <a:rPr lang="en-US" sz="3200" b="1" dirty="0"/>
              <a:t>I</a:t>
            </a:r>
            <a:r>
              <a:rPr lang="en-US" sz="3200" b="1" dirty="0" smtClean="0"/>
              <a:t>ntegrity  (AOMSI)</a:t>
            </a:r>
            <a:endParaRPr lang="en-US" sz="3200" b="1" dirty="0"/>
          </a:p>
        </p:txBody>
      </p:sp>
      <p:sp>
        <p:nvSpPr>
          <p:cNvPr id="3" name="Content Placeholder 2"/>
          <p:cNvSpPr>
            <a:spLocks noGrp="1"/>
          </p:cNvSpPr>
          <p:nvPr>
            <p:ph idx="1"/>
          </p:nvPr>
        </p:nvSpPr>
        <p:spPr>
          <a:xfrm>
            <a:off x="457200" y="2057401"/>
            <a:ext cx="8229600" cy="3657600"/>
          </a:xfrm>
        </p:spPr>
        <p:txBody>
          <a:bodyPr>
            <a:normAutofit fontScale="70000" lnSpcReduction="20000"/>
          </a:bodyPr>
          <a:lstStyle/>
          <a:p>
            <a:r>
              <a:rPr lang="en-US" sz="2800" dirty="0" smtClean="0"/>
              <a:t>The </a:t>
            </a:r>
            <a:r>
              <a:rPr lang="en-US" sz="2800" i="1" dirty="0" smtClean="0"/>
              <a:t>AMA Guides to the Evaluation of Permanent Impairment</a:t>
            </a:r>
            <a:r>
              <a:rPr lang="en-US" sz="2800" dirty="0" smtClean="0"/>
              <a:t>, 3</a:t>
            </a:r>
            <a:r>
              <a:rPr lang="en-US" sz="2800" baseline="30000" dirty="0" smtClean="0"/>
              <a:t>rd</a:t>
            </a:r>
            <a:r>
              <a:rPr lang="en-US" sz="2800" dirty="0" smtClean="0"/>
              <a:t>, 4</a:t>
            </a:r>
            <a:r>
              <a:rPr lang="en-US" sz="2800" baseline="30000" dirty="0" smtClean="0"/>
              <a:t>th</a:t>
            </a:r>
            <a:r>
              <a:rPr lang="en-US" sz="2800" dirty="0" smtClean="0"/>
              <a:t> ,5</a:t>
            </a:r>
            <a:r>
              <a:rPr lang="en-US" sz="2800" baseline="30000" dirty="0" smtClean="0"/>
              <a:t>th</a:t>
            </a:r>
            <a:r>
              <a:rPr lang="en-US" sz="2800" dirty="0" smtClean="0"/>
              <a:t> and 6</a:t>
            </a:r>
            <a:r>
              <a:rPr lang="en-US" sz="2800" baseline="30000" dirty="0" smtClean="0"/>
              <a:t>th</a:t>
            </a:r>
            <a:r>
              <a:rPr lang="en-US" sz="2800" dirty="0" smtClean="0"/>
              <a:t>  </a:t>
            </a:r>
            <a:r>
              <a:rPr lang="en-US" sz="2800" dirty="0"/>
              <a:t>e</a:t>
            </a:r>
            <a:r>
              <a:rPr lang="en-US" sz="2800" dirty="0" smtClean="0"/>
              <a:t>ditions have described the measurement method to determine ligament instability (CPT 728.4) as far back as the 1980’s.  </a:t>
            </a:r>
          </a:p>
          <a:p>
            <a:r>
              <a:rPr lang="en-US" sz="2800" dirty="0" smtClean="0"/>
              <a:t>The method involves measuring the rotation and translation of the vertebra from  a cervical or lumbar radiograph (x-ray) in the flexion and extension positions. </a:t>
            </a:r>
          </a:p>
          <a:p>
            <a:r>
              <a:rPr lang="en-US" sz="2800" dirty="0" smtClean="0"/>
              <a:t>When the range of motion of adjacent motion segments differs by 11 degrees or greater it is classified as AOMSI . This is a direct consequence of a loss of ligament integrity. </a:t>
            </a:r>
          </a:p>
          <a:p>
            <a:r>
              <a:rPr lang="en-US" sz="2800" dirty="0" smtClean="0"/>
              <a:t>When translation of any motion segment exceeds 3.5 millimeters  in the cervical region it is classified as AOMSI. </a:t>
            </a:r>
          </a:p>
          <a:p>
            <a:r>
              <a:rPr lang="en-US" sz="2800" dirty="0"/>
              <a:t>When translation of any motion segment exceeds </a:t>
            </a:r>
            <a:r>
              <a:rPr lang="en-US" sz="2800" dirty="0" smtClean="0"/>
              <a:t>4.5 </a:t>
            </a:r>
            <a:r>
              <a:rPr lang="en-US" sz="2800" dirty="0"/>
              <a:t>millimeters  in the </a:t>
            </a:r>
            <a:r>
              <a:rPr lang="en-US" sz="2800" dirty="0" smtClean="0"/>
              <a:t>lumbar regions </a:t>
            </a:r>
            <a:r>
              <a:rPr lang="en-US" sz="2800" dirty="0"/>
              <a:t>it is classified as AOMSI. </a:t>
            </a:r>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05205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sz="3600" b="1" dirty="0" smtClean="0"/>
              <a:t>Procedure for Measuring AOMSI </a:t>
            </a:r>
            <a:endParaRPr lang="en-US" sz="3600" b="1" dirty="0"/>
          </a:p>
        </p:txBody>
      </p:sp>
      <p:sp>
        <p:nvSpPr>
          <p:cNvPr id="3" name="Content Placeholder 2"/>
          <p:cNvSpPr>
            <a:spLocks noGrp="1"/>
          </p:cNvSpPr>
          <p:nvPr>
            <p:ph idx="1"/>
          </p:nvPr>
        </p:nvSpPr>
        <p:spPr>
          <a:xfrm>
            <a:off x="5334000" y="1600200"/>
            <a:ext cx="3505200" cy="4525963"/>
          </a:xfrm>
        </p:spPr>
        <p:txBody>
          <a:bodyPr>
            <a:normAutofit/>
          </a:bodyPr>
          <a:lstStyle/>
          <a:p>
            <a:r>
              <a:rPr lang="en-US" sz="2400" dirty="0" smtClean="0"/>
              <a:t>The four corners of each vertebra are identified to calculate the disc angle for each motion segment </a:t>
            </a:r>
          </a:p>
          <a:p>
            <a:r>
              <a:rPr lang="en-US" sz="2400" dirty="0" smtClean="0"/>
              <a:t>The range of motion of each motion segment is  calculated by taking the difference of the flexion and extension disc angles </a:t>
            </a:r>
            <a:endParaRPr lang="en-US"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95023"/>
            <a:ext cx="46291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flipV="1">
            <a:off x="2590800" y="4219978"/>
            <a:ext cx="838200" cy="809222"/>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3831" y="4572000"/>
            <a:ext cx="914400" cy="60960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91555" y="3566375"/>
            <a:ext cx="780245" cy="76200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981736" y="3352800"/>
            <a:ext cx="609064" cy="867178"/>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525072" y="2819400"/>
            <a:ext cx="456664" cy="734096"/>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364489" y="2667000"/>
            <a:ext cx="388915" cy="840347"/>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8437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2200782"/>
            <a:ext cx="3886199" cy="3352800"/>
          </a:xfrm>
        </p:spPr>
        <p:txBody>
          <a:bodyPr>
            <a:normAutofit/>
          </a:bodyPr>
          <a:lstStyle/>
          <a:p>
            <a:r>
              <a:rPr lang="en-US" sz="2400" dirty="0" smtClean="0"/>
              <a:t>The spinal geometry and disc angle range of motion are calculated and displayed in tabular and graphical formats. The results are compared to the threshold values as defined by the </a:t>
            </a:r>
            <a:r>
              <a:rPr lang="en-US" sz="2400" i="1" dirty="0" smtClean="0"/>
              <a:t>GUIDES</a:t>
            </a:r>
            <a:r>
              <a:rPr lang="en-US" sz="2400" dirty="0" smtClean="0"/>
              <a:t>.   </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3" y="1219200"/>
            <a:ext cx="4724401" cy="531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534400" cy="639762"/>
          </a:xfrm>
        </p:spPr>
        <p:txBody>
          <a:bodyPr>
            <a:noAutofit/>
          </a:bodyPr>
          <a:lstStyle/>
          <a:p>
            <a:r>
              <a:rPr lang="en-US" sz="3600" b="1" dirty="0" smtClean="0"/>
              <a:t>Determining Impairment: Angular Analysis</a:t>
            </a:r>
            <a:endParaRPr lang="en-US" sz="3600" b="1"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7285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35" y="86436"/>
            <a:ext cx="8229600" cy="1143000"/>
          </a:xfrm>
        </p:spPr>
        <p:txBody>
          <a:bodyPr>
            <a:normAutofit/>
          </a:bodyPr>
          <a:lstStyle/>
          <a:p>
            <a:r>
              <a:rPr lang="en-US" sz="3200" b="1" dirty="0" smtClean="0"/>
              <a:t>Measuring the Difference of Range of Motion </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4218066"/>
              </p:ext>
            </p:extLst>
          </p:nvPr>
        </p:nvGraphicFramePr>
        <p:xfrm>
          <a:off x="3352800" y="3016374"/>
          <a:ext cx="2743200" cy="3235960"/>
        </p:xfrm>
        <a:graphic>
          <a:graphicData uri="http://schemas.openxmlformats.org/drawingml/2006/table">
            <a:tbl>
              <a:tblPr firstRow="1" bandRow="1">
                <a:tableStyleId>{5C22544A-7EE6-4342-B048-85BDC9FD1C3A}</a:tableStyleId>
              </a:tblPr>
              <a:tblGrid>
                <a:gridCol w="533400"/>
                <a:gridCol w="685800"/>
                <a:gridCol w="609600"/>
                <a:gridCol w="914400"/>
              </a:tblGrid>
              <a:tr h="370840">
                <a:tc>
                  <a:txBody>
                    <a:bodyPr/>
                    <a:lstStyle/>
                    <a:p>
                      <a:endParaRPr lang="en-US" dirty="0"/>
                    </a:p>
                  </a:txBody>
                  <a:tcPr/>
                </a:tc>
                <a:tc>
                  <a:txBody>
                    <a:bodyPr/>
                    <a:lstStyle/>
                    <a:p>
                      <a:r>
                        <a:rPr lang="en-US" dirty="0" smtClean="0"/>
                        <a:t>ROM</a:t>
                      </a:r>
                    </a:p>
                    <a:p>
                      <a:r>
                        <a:rPr lang="en-US" dirty="0" smtClean="0"/>
                        <a:t>F</a:t>
                      </a:r>
                      <a:r>
                        <a:rPr lang="en-US" baseline="0" dirty="0" smtClean="0"/>
                        <a:t> / </a:t>
                      </a:r>
                      <a:r>
                        <a:rPr lang="en-US" dirty="0" smtClean="0"/>
                        <a:t>E</a:t>
                      </a:r>
                      <a:endParaRPr lang="en-US" dirty="0"/>
                    </a:p>
                  </a:txBody>
                  <a:tcPr/>
                </a:tc>
                <a:tc>
                  <a:txBody>
                    <a:bodyPr/>
                    <a:lstStyle/>
                    <a:p>
                      <a:r>
                        <a:rPr lang="en-US" dirty="0" smtClean="0"/>
                        <a:t>DIFF</a:t>
                      </a:r>
                      <a:endParaRPr lang="en-US" dirty="0"/>
                    </a:p>
                  </a:txBody>
                  <a:tcPr/>
                </a:tc>
                <a:tc>
                  <a:txBody>
                    <a:bodyPr/>
                    <a:lstStyle/>
                    <a:p>
                      <a:r>
                        <a:rPr lang="en-US" dirty="0" smtClean="0"/>
                        <a:t>IMPAIR</a:t>
                      </a:r>
                    </a:p>
                    <a:p>
                      <a:r>
                        <a:rPr lang="en-US" dirty="0" smtClean="0"/>
                        <a:t>≥ 11⁰</a:t>
                      </a:r>
                      <a:endParaRPr lang="en-US" dirty="0"/>
                    </a:p>
                  </a:txBody>
                  <a:tcPr/>
                </a:tc>
              </a:tr>
              <a:tr h="370840">
                <a:tc>
                  <a:txBody>
                    <a:bodyPr/>
                    <a:lstStyle/>
                    <a:p>
                      <a:r>
                        <a:rPr lang="en-US" dirty="0" smtClean="0"/>
                        <a:t>C1</a:t>
                      </a:r>
                      <a:endParaRPr lang="en-US" dirty="0"/>
                    </a:p>
                  </a:txBody>
                  <a:tcPr/>
                </a:tc>
                <a:tc>
                  <a:txBody>
                    <a:bodyPr/>
                    <a:lstStyle/>
                    <a:p>
                      <a:r>
                        <a:rPr lang="en-US" dirty="0" smtClean="0"/>
                        <a:t>5.7</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C2</a:t>
                      </a:r>
                      <a:endParaRPr lang="en-US" dirty="0"/>
                    </a:p>
                  </a:txBody>
                  <a:tcPr/>
                </a:tc>
                <a:tc>
                  <a:txBody>
                    <a:bodyPr/>
                    <a:lstStyle/>
                    <a:p>
                      <a:r>
                        <a:rPr lang="en-US" dirty="0" smtClean="0"/>
                        <a:t>9.5</a:t>
                      </a:r>
                      <a:endParaRPr lang="en-US" dirty="0"/>
                    </a:p>
                  </a:txBody>
                  <a:tcPr/>
                </a:tc>
                <a:tc>
                  <a:txBody>
                    <a:bodyPr/>
                    <a:lstStyle/>
                    <a:p>
                      <a:r>
                        <a:rPr lang="en-US" dirty="0" smtClean="0"/>
                        <a:t>3.8</a:t>
                      </a:r>
                      <a:endParaRPr lang="en-US" dirty="0"/>
                    </a:p>
                  </a:txBody>
                  <a:tcPr/>
                </a:tc>
                <a:tc>
                  <a:txBody>
                    <a:bodyPr/>
                    <a:lstStyle/>
                    <a:p>
                      <a:endParaRPr lang="en-US" dirty="0"/>
                    </a:p>
                  </a:txBody>
                  <a:tcPr/>
                </a:tc>
              </a:tr>
              <a:tr h="370840">
                <a:tc>
                  <a:txBody>
                    <a:bodyPr/>
                    <a:lstStyle/>
                    <a:p>
                      <a:r>
                        <a:rPr lang="en-US" dirty="0" smtClean="0"/>
                        <a:t>C3</a:t>
                      </a:r>
                      <a:endParaRPr lang="en-US" dirty="0"/>
                    </a:p>
                  </a:txBody>
                  <a:tcPr/>
                </a:tc>
                <a:tc>
                  <a:txBody>
                    <a:bodyPr/>
                    <a:lstStyle/>
                    <a:p>
                      <a:r>
                        <a:rPr lang="en-US" dirty="0" smtClean="0"/>
                        <a:t>12.6</a:t>
                      </a:r>
                      <a:endParaRPr lang="en-US" dirty="0"/>
                    </a:p>
                  </a:txBody>
                  <a:tcPr/>
                </a:tc>
                <a:tc>
                  <a:txBody>
                    <a:bodyPr/>
                    <a:lstStyle/>
                    <a:p>
                      <a:r>
                        <a:rPr lang="en-US" dirty="0" smtClean="0"/>
                        <a:t>3.1</a:t>
                      </a:r>
                      <a:endParaRPr lang="en-US" dirty="0"/>
                    </a:p>
                  </a:txBody>
                  <a:tcPr/>
                </a:tc>
                <a:tc>
                  <a:txBody>
                    <a:bodyPr/>
                    <a:lstStyle/>
                    <a:p>
                      <a:endParaRPr lang="en-US" dirty="0"/>
                    </a:p>
                  </a:txBody>
                  <a:tcPr/>
                </a:tc>
              </a:tr>
              <a:tr h="370840">
                <a:tc>
                  <a:txBody>
                    <a:bodyPr/>
                    <a:lstStyle/>
                    <a:p>
                      <a:r>
                        <a:rPr lang="en-US" dirty="0" smtClean="0"/>
                        <a:t>C4</a:t>
                      </a:r>
                      <a:endParaRPr lang="en-US" dirty="0"/>
                    </a:p>
                  </a:txBody>
                  <a:tcPr/>
                </a:tc>
                <a:tc>
                  <a:txBody>
                    <a:bodyPr/>
                    <a:lstStyle/>
                    <a:p>
                      <a:r>
                        <a:rPr lang="en-US" dirty="0" smtClean="0"/>
                        <a:t>13.1</a:t>
                      </a:r>
                      <a:endParaRPr lang="en-US" dirty="0"/>
                    </a:p>
                  </a:txBody>
                  <a:tcPr/>
                </a:tc>
                <a:tc>
                  <a:txBody>
                    <a:bodyPr/>
                    <a:lstStyle/>
                    <a:p>
                      <a:r>
                        <a:rPr lang="en-US" dirty="0" smtClean="0"/>
                        <a:t>0.5</a:t>
                      </a:r>
                      <a:endParaRPr lang="en-US" dirty="0"/>
                    </a:p>
                  </a:txBody>
                  <a:tcPr/>
                </a:tc>
                <a:tc>
                  <a:txBody>
                    <a:bodyPr/>
                    <a:lstStyle/>
                    <a:p>
                      <a:endParaRPr lang="en-US" dirty="0"/>
                    </a:p>
                  </a:txBody>
                  <a:tcPr/>
                </a:tc>
              </a:tr>
              <a:tr h="370840">
                <a:tc>
                  <a:txBody>
                    <a:bodyPr/>
                    <a:lstStyle/>
                    <a:p>
                      <a:r>
                        <a:rPr lang="en-US" dirty="0" smtClean="0"/>
                        <a:t>C5</a:t>
                      </a:r>
                      <a:endParaRPr lang="en-US" dirty="0"/>
                    </a:p>
                  </a:txBody>
                  <a:tcPr/>
                </a:tc>
                <a:tc>
                  <a:txBody>
                    <a:bodyPr/>
                    <a:lstStyle/>
                    <a:p>
                      <a:r>
                        <a:rPr lang="en-US" dirty="0" smtClean="0"/>
                        <a:t>17.7</a:t>
                      </a:r>
                      <a:endParaRPr lang="en-US" dirty="0"/>
                    </a:p>
                  </a:txBody>
                  <a:tcPr/>
                </a:tc>
                <a:tc>
                  <a:txBody>
                    <a:bodyPr/>
                    <a:lstStyle/>
                    <a:p>
                      <a:r>
                        <a:rPr lang="en-US" dirty="0" smtClean="0"/>
                        <a:t>4.6</a:t>
                      </a:r>
                      <a:endParaRPr lang="en-US" dirty="0"/>
                    </a:p>
                  </a:txBody>
                  <a:tcPr/>
                </a:tc>
                <a:tc>
                  <a:txBody>
                    <a:bodyPr/>
                    <a:lstStyle/>
                    <a:p>
                      <a:endParaRPr lang="en-US" dirty="0"/>
                    </a:p>
                  </a:txBody>
                  <a:tcPr/>
                </a:tc>
              </a:tr>
              <a:tr h="370840">
                <a:tc>
                  <a:txBody>
                    <a:bodyPr/>
                    <a:lstStyle/>
                    <a:p>
                      <a:r>
                        <a:rPr lang="en-US" dirty="0" smtClean="0"/>
                        <a:t>C6</a:t>
                      </a:r>
                      <a:endParaRPr lang="en-US" dirty="0"/>
                    </a:p>
                  </a:txBody>
                  <a:tcPr/>
                </a:tc>
                <a:tc>
                  <a:txBody>
                    <a:bodyPr/>
                    <a:lstStyle/>
                    <a:p>
                      <a:r>
                        <a:rPr lang="en-US" dirty="0" smtClean="0"/>
                        <a:t>1.9</a:t>
                      </a:r>
                      <a:endParaRPr lang="en-US" dirty="0"/>
                    </a:p>
                  </a:txBody>
                  <a:tcPr/>
                </a:tc>
                <a:tc>
                  <a:txBody>
                    <a:bodyPr/>
                    <a:lstStyle/>
                    <a:p>
                      <a:r>
                        <a:rPr lang="en-US" dirty="0" smtClean="0"/>
                        <a:t>15.8</a:t>
                      </a:r>
                      <a:endParaRPr lang="en-US" dirty="0"/>
                    </a:p>
                  </a:txBody>
                  <a:tcPr/>
                </a:tc>
                <a:tc>
                  <a:txBody>
                    <a:bodyPr/>
                    <a:lstStyle/>
                    <a:p>
                      <a:r>
                        <a:rPr lang="en-US" dirty="0" smtClean="0"/>
                        <a:t>**</a:t>
                      </a:r>
                      <a:endParaRPr lang="en-US" dirty="0"/>
                    </a:p>
                  </a:txBody>
                  <a:tcPr/>
                </a:tc>
              </a:tr>
              <a:tr h="370840">
                <a:tc>
                  <a:txBody>
                    <a:bodyPr/>
                    <a:lstStyle/>
                    <a:p>
                      <a:r>
                        <a:rPr lang="en-US" dirty="0" smtClean="0"/>
                        <a:t>C7</a:t>
                      </a:r>
                      <a:endParaRPr lang="en-US" dirty="0"/>
                    </a:p>
                  </a:txBody>
                  <a:tcPr/>
                </a:tc>
                <a:tc>
                  <a:txBody>
                    <a:bodyPr/>
                    <a:lstStyle/>
                    <a:p>
                      <a:r>
                        <a:rPr lang="en-US" dirty="0" smtClean="0"/>
                        <a:t>-5.5</a:t>
                      </a:r>
                      <a:endParaRPr lang="en-US" dirty="0"/>
                    </a:p>
                  </a:txBody>
                  <a:tcPr/>
                </a:tc>
                <a:tc>
                  <a:txBody>
                    <a:bodyPr/>
                    <a:lstStyle/>
                    <a:p>
                      <a:r>
                        <a:rPr lang="en-US" dirty="0" smtClean="0"/>
                        <a:t>7.4</a:t>
                      </a:r>
                      <a:endParaRPr lang="en-US" dirty="0"/>
                    </a:p>
                  </a:txBody>
                  <a:tcPr/>
                </a:tc>
                <a:tc>
                  <a:txBody>
                    <a:bodyPr/>
                    <a:lstStyle/>
                    <a:p>
                      <a:endParaRPr lang="en-US" dirty="0"/>
                    </a:p>
                  </a:txBody>
                  <a:tcP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35" y="3002726"/>
            <a:ext cx="2723949" cy="324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16374"/>
            <a:ext cx="1731051" cy="323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0987" y="914400"/>
            <a:ext cx="6858000" cy="1754326"/>
          </a:xfrm>
          <a:prstGeom prst="rect">
            <a:avLst/>
          </a:prstGeom>
          <a:noFill/>
        </p:spPr>
        <p:txBody>
          <a:bodyPr wrap="square" rtlCol="0">
            <a:spAutoFit/>
          </a:bodyPr>
          <a:lstStyle/>
          <a:p>
            <a:pPr marL="342900" indent="-342900">
              <a:buAutoNum type="arabicPeriod"/>
            </a:pPr>
            <a:r>
              <a:rPr lang="en-US" dirty="0" smtClean="0"/>
              <a:t>The range of motion is determined for each motion segment</a:t>
            </a:r>
          </a:p>
          <a:p>
            <a:pPr marL="342900" indent="-342900">
              <a:buAutoNum type="arabicPeriod"/>
            </a:pPr>
            <a:r>
              <a:rPr lang="en-US" dirty="0" smtClean="0"/>
              <a:t>The difference of each adjacent segment range of motion is calculated.  </a:t>
            </a:r>
          </a:p>
          <a:p>
            <a:pPr marL="342900" indent="-342900">
              <a:buAutoNum type="arabicPeriod"/>
            </a:pPr>
            <a:r>
              <a:rPr lang="en-US" dirty="0" smtClean="0"/>
              <a:t>In this example the difference of C5 to C6 is 15.8⁰. The impairment threshold of 11⁰ is exceeded and the patient qualifies for a 25% whole body impairment</a:t>
            </a:r>
            <a:endParaRPr lang="en-US" dirty="0"/>
          </a:p>
        </p:txBody>
      </p:sp>
      <p:sp>
        <p:nvSpPr>
          <p:cNvPr id="3" name="Footer Placeholder 2"/>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406930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9994"/>
            <a:ext cx="5486400" cy="423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3600" b="1" dirty="0" smtClean="0"/>
              <a:t>Determining Impairment: Translation Analysis</a:t>
            </a:r>
            <a:endParaRPr lang="en-US" sz="3600" b="1" dirty="0"/>
          </a:p>
        </p:txBody>
      </p:sp>
      <p:sp>
        <p:nvSpPr>
          <p:cNvPr id="3" name="Content Placeholder 2"/>
          <p:cNvSpPr>
            <a:spLocks noGrp="1"/>
          </p:cNvSpPr>
          <p:nvPr>
            <p:ph idx="1"/>
          </p:nvPr>
        </p:nvSpPr>
        <p:spPr>
          <a:xfrm>
            <a:off x="5715000" y="1600201"/>
            <a:ext cx="2971800" cy="3810000"/>
          </a:xfrm>
        </p:spPr>
        <p:txBody>
          <a:bodyPr>
            <a:normAutofit fontScale="70000" lnSpcReduction="20000"/>
          </a:bodyPr>
          <a:lstStyle/>
          <a:p>
            <a:pPr marL="0" indent="0">
              <a:buNone/>
            </a:pPr>
            <a:r>
              <a:rPr lang="en-US" sz="2800" dirty="0" smtClean="0"/>
              <a:t>The translation (front to back movement) of each vertebra is calculated and displayed. In the cervical region, translation equal to or greater than 3.5 mm qualifies for a 25% whole body impairment . </a:t>
            </a:r>
          </a:p>
          <a:p>
            <a:endParaRPr lang="en-US" sz="2800" dirty="0"/>
          </a:p>
          <a:p>
            <a:pPr marL="0" indent="0">
              <a:buNone/>
            </a:pPr>
            <a:r>
              <a:rPr lang="en-US" sz="2800" dirty="0" smtClean="0"/>
              <a:t>In the lumbar region translation equal to or greater than 4.5 mm qualifies for a 25% whole body impairment.   </a:t>
            </a:r>
            <a:endParaRPr lang="en-US" sz="2800"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4448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Ligament Laxity?</a:t>
            </a:r>
            <a:endParaRPr lang="en-US" sz="3600" b="1" dirty="0"/>
          </a:p>
        </p:txBody>
      </p:sp>
      <p:sp>
        <p:nvSpPr>
          <p:cNvPr id="3" name="Content Placeholder 2"/>
          <p:cNvSpPr>
            <a:spLocks noGrp="1"/>
          </p:cNvSpPr>
          <p:nvPr>
            <p:ph idx="1"/>
          </p:nvPr>
        </p:nvSpPr>
        <p:spPr>
          <a:xfrm>
            <a:off x="457200" y="1600201"/>
            <a:ext cx="8229600" cy="3962400"/>
          </a:xfrm>
        </p:spPr>
        <p:txBody>
          <a:bodyPr>
            <a:normAutofit/>
          </a:bodyPr>
          <a:lstStyle/>
          <a:p>
            <a:r>
              <a:rPr lang="en-US" sz="2400" dirty="0" smtClean="0"/>
              <a:t>Ligament laxity is a loss of functional stability between two adjacent vertebra.</a:t>
            </a:r>
          </a:p>
          <a:p>
            <a:r>
              <a:rPr lang="en-US" sz="2400" dirty="0" smtClean="0"/>
              <a:t>It is described in the </a:t>
            </a:r>
            <a:r>
              <a:rPr lang="en-US" sz="2400" i="1" dirty="0" smtClean="0"/>
              <a:t>AMA Guides </a:t>
            </a:r>
            <a:r>
              <a:rPr lang="en-US" sz="2400" i="1" dirty="0"/>
              <a:t>to the Evaluation of Permanent Impairment</a:t>
            </a:r>
            <a:r>
              <a:rPr lang="en-US" sz="2400" dirty="0"/>
              <a:t>, </a:t>
            </a:r>
            <a:r>
              <a:rPr lang="en-US" sz="2400" dirty="0" smtClean="0"/>
              <a:t>3</a:t>
            </a:r>
            <a:r>
              <a:rPr lang="en-US" sz="2400" baseline="30000" dirty="0" smtClean="0"/>
              <a:t>rd</a:t>
            </a:r>
            <a:r>
              <a:rPr lang="en-US" sz="2400" dirty="0" smtClean="0"/>
              <a:t>, 4</a:t>
            </a:r>
            <a:r>
              <a:rPr lang="en-US" sz="2400" baseline="30000" dirty="0" smtClean="0"/>
              <a:t>th</a:t>
            </a:r>
            <a:r>
              <a:rPr lang="en-US" sz="2400" dirty="0" smtClean="0"/>
              <a:t>, 5</a:t>
            </a:r>
            <a:r>
              <a:rPr lang="en-US" sz="2400" baseline="30000" dirty="0" smtClean="0"/>
              <a:t>th</a:t>
            </a:r>
            <a:r>
              <a:rPr lang="en-US" sz="2400" dirty="0" smtClean="0"/>
              <a:t> and 6</a:t>
            </a:r>
            <a:r>
              <a:rPr lang="en-US" sz="2400" baseline="30000" dirty="0" smtClean="0"/>
              <a:t>th</a:t>
            </a:r>
            <a:r>
              <a:rPr lang="en-US" sz="2400" dirty="0" smtClean="0"/>
              <a:t>  Editions</a:t>
            </a:r>
          </a:p>
          <a:p>
            <a:r>
              <a:rPr lang="en-US" sz="2400" dirty="0" smtClean="0"/>
              <a:t>It is an </a:t>
            </a:r>
            <a:r>
              <a:rPr lang="en-US" sz="2400" u="sng" dirty="0" smtClean="0"/>
              <a:t>objective finding </a:t>
            </a:r>
            <a:r>
              <a:rPr lang="en-US" sz="2400" dirty="0" smtClean="0"/>
              <a:t>based not on opinion but on </a:t>
            </a:r>
            <a:r>
              <a:rPr lang="en-US" sz="2400" u="sng" dirty="0" smtClean="0"/>
              <a:t>mathematical modeling</a:t>
            </a:r>
            <a:r>
              <a:rPr lang="en-US" sz="2400" dirty="0" smtClean="0"/>
              <a:t>.</a:t>
            </a:r>
          </a:p>
          <a:p>
            <a:r>
              <a:rPr lang="en-US" sz="2400" dirty="0" smtClean="0"/>
              <a:t>When identified it represents a 25-28% whole body impairment.  </a:t>
            </a:r>
            <a:endParaRPr lang="en-US" sz="2400"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5180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When is testing for AOMSI Appropriate</a:t>
            </a:r>
            <a:endParaRPr lang="en-US" sz="3200" b="1" dirty="0"/>
          </a:p>
        </p:txBody>
      </p:sp>
      <p:sp>
        <p:nvSpPr>
          <p:cNvPr id="3" name="Content Placeholder 2"/>
          <p:cNvSpPr>
            <a:spLocks noGrp="1"/>
          </p:cNvSpPr>
          <p:nvPr>
            <p:ph idx="1"/>
          </p:nvPr>
        </p:nvSpPr>
        <p:spPr/>
        <p:txBody>
          <a:bodyPr>
            <a:normAutofit/>
          </a:bodyPr>
          <a:lstStyle/>
          <a:p>
            <a:r>
              <a:rPr lang="en-US" sz="2400" u="sng" dirty="0" smtClean="0"/>
              <a:t>ANY</a:t>
            </a:r>
            <a:r>
              <a:rPr lang="en-US" sz="2400" dirty="0" smtClean="0"/>
              <a:t>  patient involved in a sudden impact injury should be tested for AOMSI </a:t>
            </a:r>
          </a:p>
          <a:p>
            <a:r>
              <a:rPr lang="en-US" sz="2400" dirty="0" smtClean="0"/>
              <a:t>This includes but not limited to</a:t>
            </a:r>
          </a:p>
          <a:p>
            <a:pPr lvl="1"/>
            <a:r>
              <a:rPr lang="en-US" sz="2400" dirty="0" smtClean="0"/>
              <a:t>Automotive accidents of any kind at any impact velocity</a:t>
            </a:r>
          </a:p>
          <a:p>
            <a:pPr lvl="1"/>
            <a:r>
              <a:rPr lang="en-US" sz="2400" dirty="0" smtClean="0"/>
              <a:t>Sports injuries where concussion is suspect</a:t>
            </a:r>
          </a:p>
          <a:p>
            <a:pPr lvl="1"/>
            <a:r>
              <a:rPr lang="en-US" sz="2400" dirty="0" smtClean="0"/>
              <a:t>Forceful falls</a:t>
            </a:r>
          </a:p>
          <a:p>
            <a:pPr lvl="1"/>
            <a:r>
              <a:rPr lang="en-US" sz="2400" dirty="0" smtClean="0"/>
              <a:t>Forceful acceleration or deceleration incidences where neck or low back pain are involved</a:t>
            </a:r>
            <a:endParaRPr lang="en-US" sz="2400" dirty="0"/>
          </a:p>
          <a:p>
            <a:r>
              <a:rPr lang="en-US" sz="2800" dirty="0" smtClean="0"/>
              <a:t>Clinical Criteria: Loss of range of motion and pain as sequella to trauma</a:t>
            </a:r>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308880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Where and How do I get AOMSI Testing</a:t>
            </a:r>
            <a:endParaRPr lang="en-US" sz="3200" b="1" dirty="0"/>
          </a:p>
        </p:txBody>
      </p:sp>
      <p:sp>
        <p:nvSpPr>
          <p:cNvPr id="3" name="Content Placeholder 2"/>
          <p:cNvSpPr>
            <a:spLocks noGrp="1"/>
          </p:cNvSpPr>
          <p:nvPr>
            <p:ph idx="1"/>
          </p:nvPr>
        </p:nvSpPr>
        <p:spPr/>
        <p:txBody>
          <a:bodyPr>
            <a:normAutofit/>
          </a:bodyPr>
          <a:lstStyle/>
          <a:p>
            <a:r>
              <a:rPr lang="en-US" sz="2800" dirty="0" smtClean="0"/>
              <a:t>The patient’s doctor can order the necessary x-ray studies</a:t>
            </a:r>
          </a:p>
          <a:p>
            <a:r>
              <a:rPr lang="en-US" sz="2800" dirty="0" smtClean="0"/>
              <a:t>The doctor can contact Spine Metrics, Inc. to complete the testing</a:t>
            </a:r>
          </a:p>
          <a:p>
            <a:r>
              <a:rPr lang="en-US" sz="2800" dirty="0" smtClean="0"/>
              <a:t>Spine Metrics can be contacted at</a:t>
            </a:r>
          </a:p>
          <a:p>
            <a:r>
              <a:rPr lang="en-US" sz="2800" dirty="0" smtClean="0"/>
              <a:t>636-329-8774 or </a:t>
            </a:r>
            <a:r>
              <a:rPr lang="en-US" sz="2800" dirty="0"/>
              <a:t>www.spinemetrics.us </a:t>
            </a:r>
            <a:endParaRPr lang="en-US" sz="2800" dirty="0" smtClean="0"/>
          </a:p>
          <a:p>
            <a:r>
              <a:rPr lang="en-US" sz="2800" dirty="0" smtClean="0"/>
              <a:t>email </a:t>
            </a:r>
            <a:r>
              <a:rPr lang="en-US" sz="2800" dirty="0" smtClean="0">
                <a:hlinkClick r:id="rId2"/>
              </a:rPr>
              <a:t>smsubmitfiles@gmail.com</a:t>
            </a:r>
            <a:endParaRPr lang="en-US" sz="2800" dirty="0" smtClean="0"/>
          </a:p>
          <a:p>
            <a:r>
              <a:rPr lang="en-US" sz="2800" dirty="0" smtClean="0"/>
              <a:t>Ask for Dr. Raymond Wiegand</a:t>
            </a:r>
            <a:endParaRPr lang="en-US" sz="2800" dirty="0"/>
          </a:p>
        </p:txBody>
      </p:sp>
      <p:sp>
        <p:nvSpPr>
          <p:cNvPr id="4" name="Footer Placeholder 3"/>
          <p:cNvSpPr>
            <a:spLocks noGrp="1"/>
          </p:cNvSpPr>
          <p:nvPr>
            <p:ph type="ftr" sz="quarter" idx="11"/>
          </p:nvPr>
        </p:nvSpPr>
        <p:spPr/>
        <p:txBody>
          <a:bodyPr/>
          <a:lstStyle/>
          <a:p>
            <a:r>
              <a:rPr lang="en-US" dirty="0" smtClean="0"/>
              <a:t>Courtesy of Spinal Metrics, Inc    www.spinemetrics.us   636-329-8774</a:t>
            </a:r>
            <a:endParaRPr lang="en-US" dirty="0"/>
          </a:p>
        </p:txBody>
      </p:sp>
    </p:spTree>
    <p:extLst>
      <p:ext uri="{BB962C8B-B14F-4D97-AF65-F5344CB8AC3E}">
        <p14:creationId xmlns:p14="http://schemas.microsoft.com/office/powerpoint/2010/main" val="82223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b="1" dirty="0" smtClean="0"/>
              <a:t>Is Ligament Laxity a Common Finding in Sudden Impact Injuries?</a:t>
            </a:r>
            <a:endParaRPr lang="en-US" sz="3600" b="1" dirty="0"/>
          </a:p>
        </p:txBody>
      </p:sp>
      <p:sp>
        <p:nvSpPr>
          <p:cNvPr id="3" name="Content Placeholder 2"/>
          <p:cNvSpPr>
            <a:spLocks noGrp="1"/>
          </p:cNvSpPr>
          <p:nvPr>
            <p:ph idx="1"/>
          </p:nvPr>
        </p:nvSpPr>
        <p:spPr>
          <a:xfrm>
            <a:off x="533400" y="2362200"/>
            <a:ext cx="8229600" cy="2438400"/>
          </a:xfrm>
        </p:spPr>
        <p:txBody>
          <a:bodyPr>
            <a:noAutofit/>
          </a:bodyPr>
          <a:lstStyle/>
          <a:p>
            <a:r>
              <a:rPr lang="en-US" sz="2800" dirty="0" smtClean="0"/>
              <a:t>In a sample of 588 patients involved in sudden impact injuries 65% demonstrated one level of ratable impairment.</a:t>
            </a:r>
          </a:p>
          <a:p>
            <a:r>
              <a:rPr lang="en-US" sz="2800" dirty="0" smtClean="0"/>
              <a:t>26% demonstrated two or more levels of ligament instability. </a:t>
            </a:r>
            <a:endParaRPr lang="en-US" sz="2800"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64996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Does AOMSI Mean to the Patient</a:t>
            </a:r>
            <a:br>
              <a:rPr lang="en-US" sz="3200" b="1" dirty="0" smtClean="0"/>
            </a:br>
            <a:r>
              <a:rPr lang="en-US" sz="2800" dirty="0"/>
              <a:t>(</a:t>
            </a:r>
            <a:r>
              <a:rPr lang="en-US" sz="2800" dirty="0" smtClean="0"/>
              <a:t>Alteration of Motion Segment Integrity)</a:t>
            </a:r>
            <a:endParaRPr lang="en-US" sz="2800" dirty="0"/>
          </a:p>
        </p:txBody>
      </p:sp>
      <p:sp>
        <p:nvSpPr>
          <p:cNvPr id="3" name="Content Placeholder 2"/>
          <p:cNvSpPr>
            <a:spLocks noGrp="1"/>
          </p:cNvSpPr>
          <p:nvPr>
            <p:ph idx="1"/>
          </p:nvPr>
        </p:nvSpPr>
        <p:spPr>
          <a:xfrm>
            <a:off x="457200" y="1600201"/>
            <a:ext cx="8229600" cy="3809999"/>
          </a:xfrm>
        </p:spPr>
        <p:txBody>
          <a:bodyPr>
            <a:normAutofit fontScale="92500" lnSpcReduction="20000"/>
          </a:bodyPr>
          <a:lstStyle/>
          <a:p>
            <a:r>
              <a:rPr lang="en-US" sz="2400" dirty="0"/>
              <a:t>L</a:t>
            </a:r>
            <a:r>
              <a:rPr lang="en-US" sz="2400" dirty="0" smtClean="0"/>
              <a:t>igament laxity identifies a </a:t>
            </a:r>
            <a:r>
              <a:rPr lang="en-US" sz="2400" dirty="0" err="1" smtClean="0"/>
              <a:t>patho</a:t>
            </a:r>
            <a:r>
              <a:rPr lang="en-US" sz="2400" dirty="0" smtClean="0"/>
              <a:t>-kinematic abnormality that alerts a doctor to use precautionary treatment procedures </a:t>
            </a:r>
          </a:p>
          <a:p>
            <a:r>
              <a:rPr lang="en-US" sz="2400" dirty="0" smtClean="0"/>
              <a:t>In some instances surgical intervention may be required to stabilize the motion segment</a:t>
            </a:r>
          </a:p>
          <a:p>
            <a:r>
              <a:rPr lang="en-US" sz="2400" dirty="0" smtClean="0"/>
              <a:t>It informs the patient as to the current extent of injury and to potential future consequences</a:t>
            </a:r>
          </a:p>
          <a:p>
            <a:r>
              <a:rPr lang="en-US" sz="2400" dirty="0" smtClean="0"/>
              <a:t>It provides the treating doctor a biomechanically accurate diagnosis to create a long-term treatment plan to ensure </a:t>
            </a:r>
            <a:r>
              <a:rPr lang="en-US" sz="2400" dirty="0" err="1" smtClean="0"/>
              <a:t>stabilty</a:t>
            </a:r>
            <a:endParaRPr lang="en-US" sz="2400" dirty="0" smtClean="0"/>
          </a:p>
          <a:p>
            <a:r>
              <a:rPr lang="en-US" sz="2400" dirty="0" smtClean="0"/>
              <a:t> When litigation is </a:t>
            </a:r>
            <a:r>
              <a:rPr lang="en-US" sz="2400" dirty="0"/>
              <a:t>i</a:t>
            </a:r>
            <a:r>
              <a:rPr lang="en-US" sz="2400" dirty="0" smtClean="0"/>
              <a:t>nvolved it objectively identifies injury independently of a positive or negative MRI.  It creates the opportunity for  fair and equitable settlements based upon insurance carrier algorithms.</a:t>
            </a:r>
            <a:endParaRPr lang="en-US" sz="2400" dirty="0"/>
          </a:p>
        </p:txBody>
      </p:sp>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84325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is Functional Stability Important?</a:t>
            </a:r>
            <a:endParaRPr lang="en-US" sz="3600" b="1" dirty="0"/>
          </a:p>
        </p:txBody>
      </p:sp>
      <p:sp>
        <p:nvSpPr>
          <p:cNvPr id="3" name="Content Placeholder 2"/>
          <p:cNvSpPr>
            <a:spLocks noGrp="1"/>
          </p:cNvSpPr>
          <p:nvPr>
            <p:ph idx="1"/>
          </p:nvPr>
        </p:nvSpPr>
        <p:spPr>
          <a:xfrm>
            <a:off x="457200" y="1828800"/>
            <a:ext cx="8229600" cy="4419600"/>
          </a:xfrm>
        </p:spPr>
        <p:txBody>
          <a:bodyPr>
            <a:noAutofit/>
          </a:bodyPr>
          <a:lstStyle/>
          <a:p>
            <a:r>
              <a:rPr lang="en-US" sz="2400" dirty="0" smtClean="0"/>
              <a:t>The spine is a multi-component </a:t>
            </a:r>
            <a:r>
              <a:rPr lang="en-US" sz="2400" u="sng" dirty="0" smtClean="0"/>
              <a:t>semi-rigid </a:t>
            </a:r>
            <a:r>
              <a:rPr lang="en-US" sz="2400" dirty="0" smtClean="0"/>
              <a:t>elastic structure</a:t>
            </a:r>
            <a:endParaRPr lang="en-US" sz="2400" dirty="0"/>
          </a:p>
          <a:p>
            <a:pPr lvl="1"/>
            <a:r>
              <a:rPr lang="en-US" sz="2000" dirty="0" smtClean="0"/>
              <a:t>Semi-rigid is an engineering term describing the nature and properties of a single material or the behavior of a system of mixed materials.  </a:t>
            </a:r>
          </a:p>
          <a:p>
            <a:r>
              <a:rPr lang="en-US" sz="2400" dirty="0" smtClean="0"/>
              <a:t>The spinal column is a system of mixed materials consisting of alternating </a:t>
            </a:r>
            <a:r>
              <a:rPr lang="en-US" sz="2400" u="sng" dirty="0" smtClean="0"/>
              <a:t>rigid vertebra </a:t>
            </a:r>
            <a:r>
              <a:rPr lang="en-US" sz="2400" dirty="0" smtClean="0"/>
              <a:t> and interconnected by </a:t>
            </a:r>
            <a:r>
              <a:rPr lang="en-US" sz="2400" u="sng" dirty="0" smtClean="0"/>
              <a:t>elastic ligaments</a:t>
            </a:r>
            <a:r>
              <a:rPr lang="en-US" sz="2400" dirty="0" smtClean="0"/>
              <a:t>.  </a:t>
            </a:r>
          </a:p>
          <a:p>
            <a:r>
              <a:rPr lang="en-US" sz="2400" dirty="0" smtClean="0"/>
              <a:t>In a sequential and alternating combination, the vertebra and ligaments transmit forces and limit </a:t>
            </a:r>
            <a:r>
              <a:rPr lang="en-US" sz="2400" dirty="0"/>
              <a:t>m</a:t>
            </a:r>
            <a:r>
              <a:rPr lang="en-US" sz="2400" dirty="0" smtClean="0"/>
              <a:t>otion while sharing and minimizing forces imposed on the system .  </a:t>
            </a:r>
            <a:endParaRPr lang="en-US" sz="2400" dirty="0"/>
          </a:p>
        </p:txBody>
      </p:sp>
      <p:sp>
        <p:nvSpPr>
          <p:cNvPr id="4" name="Footer Placeholder 3"/>
          <p:cNvSpPr>
            <a:spLocks noGrp="1"/>
          </p:cNvSpPr>
          <p:nvPr>
            <p:ph type="ftr" sz="quarter" idx="11"/>
          </p:nvPr>
        </p:nvSpPr>
        <p:spPr/>
        <p:txBody>
          <a:bodyPr/>
          <a:lstStyle/>
          <a:p>
            <a:r>
              <a:rPr lang="en-US" dirty="0" smtClean="0"/>
              <a:t>Courtesy of Spinal Metrics, Inc    www.spinemetrics.us   636-329-8774</a:t>
            </a:r>
            <a:endParaRPr lang="en-US" dirty="0"/>
          </a:p>
        </p:txBody>
      </p:sp>
    </p:spTree>
    <p:extLst>
      <p:ext uri="{BB962C8B-B14F-4D97-AF65-F5344CB8AC3E}">
        <p14:creationId xmlns:p14="http://schemas.microsoft.com/office/powerpoint/2010/main" val="18428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The Anatomy of the Motion Segment</a:t>
            </a:r>
            <a:endParaRPr lang="en-US" sz="3600" b="1" dirty="0"/>
          </a:p>
        </p:txBody>
      </p:sp>
      <p:sp>
        <p:nvSpPr>
          <p:cNvPr id="3" name="Content Placeholder 2"/>
          <p:cNvSpPr>
            <a:spLocks noGrp="1"/>
          </p:cNvSpPr>
          <p:nvPr>
            <p:ph idx="1"/>
          </p:nvPr>
        </p:nvSpPr>
        <p:spPr>
          <a:xfrm>
            <a:off x="3834685" y="1066800"/>
            <a:ext cx="4953000" cy="5181600"/>
          </a:xfrm>
        </p:spPr>
        <p:txBody>
          <a:bodyPr>
            <a:noAutofit/>
          </a:bodyPr>
          <a:lstStyle/>
          <a:p>
            <a:r>
              <a:rPr lang="en-US" sz="2400" dirty="0" smtClean="0"/>
              <a:t>The term </a:t>
            </a:r>
            <a:r>
              <a:rPr lang="en-US" sz="2400" u="sng" dirty="0" smtClean="0"/>
              <a:t>motion segment </a:t>
            </a:r>
            <a:r>
              <a:rPr lang="en-US" sz="2400" dirty="0" smtClean="0"/>
              <a:t> is used to define the smallest functional unit of the spine.</a:t>
            </a:r>
          </a:p>
          <a:p>
            <a:r>
              <a:rPr lang="en-US" sz="2400" dirty="0" smtClean="0"/>
              <a:t>The motion segment includes </a:t>
            </a:r>
            <a:r>
              <a:rPr lang="en-US" sz="2400" u="sng" dirty="0" smtClean="0"/>
              <a:t>any two adjacent vertebra</a:t>
            </a:r>
            <a:r>
              <a:rPr lang="en-US" sz="2400" dirty="0" smtClean="0"/>
              <a:t> and the </a:t>
            </a:r>
            <a:r>
              <a:rPr lang="en-US" sz="2400" u="sng" dirty="0" smtClean="0"/>
              <a:t>inter-connecting ligaments</a:t>
            </a:r>
          </a:p>
          <a:p>
            <a:r>
              <a:rPr lang="en-US" sz="2400" dirty="0" smtClean="0"/>
              <a:t>The range and direction of each vertebral motion unit is dictated by the shape of the joint articulation</a:t>
            </a:r>
          </a:p>
          <a:p>
            <a:r>
              <a:rPr lang="en-US" sz="2400" dirty="0" smtClean="0"/>
              <a:t>The </a:t>
            </a:r>
            <a:r>
              <a:rPr lang="en-US" sz="2400" dirty="0"/>
              <a:t>ligaments </a:t>
            </a:r>
            <a:r>
              <a:rPr lang="en-US" sz="2400" dirty="0" smtClean="0"/>
              <a:t>strength, </a:t>
            </a:r>
            <a:r>
              <a:rPr lang="en-US" sz="2400" dirty="0"/>
              <a:t>elasticity </a:t>
            </a:r>
            <a:r>
              <a:rPr lang="en-US" sz="2400" dirty="0" smtClean="0"/>
              <a:t>and </a:t>
            </a:r>
            <a:r>
              <a:rPr lang="en-US" sz="2400" dirty="0"/>
              <a:t>integrity </a:t>
            </a:r>
            <a:r>
              <a:rPr lang="en-US" sz="2400" dirty="0" smtClean="0"/>
              <a:t>confine joint motion to protect the biomechanical stability of each vertebral unit</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86" y="2209800"/>
            <a:ext cx="3657599" cy="279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287934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Motion Segment Anatomy: Primary Structures </a:t>
            </a:r>
            <a:endParaRPr lang="en-US" sz="3200" b="1" dirty="0"/>
          </a:p>
        </p:txBody>
      </p:sp>
      <p:sp>
        <p:nvSpPr>
          <p:cNvPr id="5" name="Content Placeholder 4"/>
          <p:cNvSpPr>
            <a:spLocks noGrp="1"/>
          </p:cNvSpPr>
          <p:nvPr>
            <p:ph idx="1"/>
          </p:nvPr>
        </p:nvSpPr>
        <p:spPr>
          <a:xfrm>
            <a:off x="4642834" y="1447800"/>
            <a:ext cx="4196366" cy="4495800"/>
          </a:xfrm>
        </p:spPr>
        <p:txBody>
          <a:bodyPr>
            <a:noAutofit/>
          </a:bodyPr>
          <a:lstStyle/>
          <a:p>
            <a:r>
              <a:rPr lang="en-US" sz="2000" dirty="0" smtClean="0"/>
              <a:t>The vertebra are inter-connected by the strongest ligaments in the body, the strongest are the discs</a:t>
            </a:r>
          </a:p>
          <a:p>
            <a:r>
              <a:rPr lang="en-US" sz="2000" dirty="0" smtClean="0"/>
              <a:t>The primary role of the disc is to transfer forces and motions through the spine </a:t>
            </a:r>
          </a:p>
          <a:p>
            <a:r>
              <a:rPr lang="en-US" sz="2000" dirty="0" smtClean="0"/>
              <a:t>The disc attaches to the top and bottom of each vertebra across the whole surface area  of the vertebra.  The disc </a:t>
            </a:r>
            <a:r>
              <a:rPr lang="en-US" sz="2000" smtClean="0"/>
              <a:t>never slips</a:t>
            </a:r>
            <a:endParaRPr lang="en-US" sz="2000" dirty="0" smtClean="0"/>
          </a:p>
          <a:p>
            <a:r>
              <a:rPr lang="en-US" sz="2000" dirty="0" smtClean="0"/>
              <a:t>The disc provides continuity of the vertebra to function as a continuous structure </a:t>
            </a:r>
          </a:p>
          <a:p>
            <a:endParaRPr lang="en-US" sz="2000" dirty="0" smtClean="0"/>
          </a:p>
          <a:p>
            <a:endParaRPr lang="en-US" sz="2000" dirty="0"/>
          </a:p>
        </p:txBody>
      </p:sp>
      <p:pic>
        <p:nvPicPr>
          <p:cNvPr id="7" name="Picture 2" descr="C:\scans\Disc and motion segment\disc motion segment spinal cor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34" y="2133600"/>
            <a:ext cx="4419600" cy="326666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42167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Surrounding Ligaments: Secondary Structures </a:t>
            </a:r>
            <a:endParaRPr lang="en-US" sz="3200" b="1" dirty="0"/>
          </a:p>
        </p:txBody>
      </p:sp>
      <p:sp>
        <p:nvSpPr>
          <p:cNvPr id="3" name="Content Placeholder 2"/>
          <p:cNvSpPr>
            <a:spLocks noGrp="1"/>
          </p:cNvSpPr>
          <p:nvPr>
            <p:ph idx="1"/>
          </p:nvPr>
        </p:nvSpPr>
        <p:spPr>
          <a:xfrm>
            <a:off x="4343400" y="1201737"/>
            <a:ext cx="4343400" cy="5154613"/>
          </a:xfrm>
        </p:spPr>
        <p:txBody>
          <a:bodyPr>
            <a:noAutofit/>
          </a:bodyPr>
          <a:lstStyle/>
          <a:p>
            <a:r>
              <a:rPr lang="en-US" sz="2400" dirty="0" smtClean="0"/>
              <a:t>Each vertebra is surrounded by seven common ligaments </a:t>
            </a:r>
          </a:p>
          <a:p>
            <a:pPr marL="914400" lvl="1" indent="-457200">
              <a:buFont typeface="+mj-lt"/>
              <a:buAutoNum type="arabicPeriod"/>
            </a:pPr>
            <a:r>
              <a:rPr lang="en-US" sz="2400" dirty="0" smtClean="0"/>
              <a:t>Anterior longitudinal</a:t>
            </a:r>
          </a:p>
          <a:p>
            <a:pPr marL="914400" lvl="1" indent="-457200">
              <a:buFont typeface="+mj-lt"/>
              <a:buAutoNum type="arabicPeriod"/>
            </a:pPr>
            <a:r>
              <a:rPr lang="en-US" sz="2400" dirty="0" smtClean="0"/>
              <a:t>Posterior longitudinal</a:t>
            </a:r>
          </a:p>
          <a:p>
            <a:pPr marL="914400" lvl="1" indent="-457200">
              <a:buFont typeface="+mj-lt"/>
              <a:buAutoNum type="arabicPeriod"/>
            </a:pPr>
            <a:r>
              <a:rPr lang="en-US" sz="2400" dirty="0" smtClean="0"/>
              <a:t>Ligamenta flava</a:t>
            </a:r>
            <a:endParaRPr lang="en-US" sz="2400" dirty="0"/>
          </a:p>
          <a:p>
            <a:pPr marL="914400" lvl="1" indent="-457200">
              <a:buFont typeface="+mj-lt"/>
              <a:buAutoNum type="arabicPeriod"/>
            </a:pPr>
            <a:r>
              <a:rPr lang="en-US" sz="2400" dirty="0" smtClean="0"/>
              <a:t>Inter-spinous</a:t>
            </a:r>
          </a:p>
          <a:p>
            <a:pPr marL="914400" lvl="1" indent="-457200">
              <a:buFont typeface="+mj-lt"/>
              <a:buAutoNum type="arabicPeriod"/>
            </a:pPr>
            <a:r>
              <a:rPr lang="en-US" sz="2400" dirty="0" smtClean="0"/>
              <a:t>Supra-spinous</a:t>
            </a:r>
          </a:p>
          <a:p>
            <a:pPr marL="457200" lvl="1" indent="0">
              <a:buNone/>
            </a:pPr>
            <a:r>
              <a:rPr lang="en-US" sz="2400" dirty="0" smtClean="0"/>
              <a:t>6-7. Two (2) </a:t>
            </a:r>
            <a:r>
              <a:rPr lang="en-US" sz="2400" dirty="0"/>
              <a:t>inter-transverse </a:t>
            </a:r>
          </a:p>
          <a:p>
            <a:pPr marL="457200" lvl="1" indent="0">
              <a:buNone/>
            </a:pPr>
            <a:endParaRPr lang="en-US" sz="1100" dirty="0" smtClean="0"/>
          </a:p>
          <a:p>
            <a:r>
              <a:rPr lang="en-US" sz="2400" dirty="0" smtClean="0"/>
              <a:t>Any and every motion engages multiple ligaments into a resistive state</a:t>
            </a:r>
            <a:endParaRPr lang="en-US" sz="2400" dirty="0"/>
          </a:p>
        </p:txBody>
      </p:sp>
      <p:pic>
        <p:nvPicPr>
          <p:cNvPr id="4098" name="Picture 2" descr="C:\scans\Kapandji\Cervical Spine\Ligaments of the Lower cervical vertebr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3568234" cy="41275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97007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Ligamentum Flavum</a:t>
            </a:r>
            <a:endParaRPr lang="en-US" sz="3600" b="1" dirty="0"/>
          </a:p>
        </p:txBody>
      </p:sp>
      <p:sp>
        <p:nvSpPr>
          <p:cNvPr id="3" name="Content Placeholder 2"/>
          <p:cNvSpPr>
            <a:spLocks noGrp="1"/>
          </p:cNvSpPr>
          <p:nvPr>
            <p:ph idx="1"/>
          </p:nvPr>
        </p:nvSpPr>
        <p:spPr>
          <a:xfrm>
            <a:off x="5268005" y="2321115"/>
            <a:ext cx="3352800" cy="2895600"/>
          </a:xfrm>
        </p:spPr>
        <p:txBody>
          <a:bodyPr>
            <a:normAutofit/>
          </a:bodyPr>
          <a:lstStyle/>
          <a:p>
            <a:r>
              <a:rPr lang="en-US" sz="2400" dirty="0" smtClean="0"/>
              <a:t>The ligamentum Flavum illustrates the completeness of an intact ligament system to confine and restrict motion from one vertebra to another  </a:t>
            </a:r>
            <a:endParaRPr lang="en-US" sz="2400" dirty="0"/>
          </a:p>
        </p:txBody>
      </p:sp>
      <p:pic>
        <p:nvPicPr>
          <p:cNvPr id="6146" name="Picture 2" descr="C:\scans\Kapandji\Disc White and Panjabi\Lgamentum flavum.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34" y="1600200"/>
            <a:ext cx="4942813" cy="43374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Courtesy of Spinal Metrics, Inc    www.spinemetrics.us   636-329-8774</a:t>
            </a:r>
            <a:endParaRPr lang="en-US"/>
          </a:p>
        </p:txBody>
      </p:sp>
    </p:spTree>
    <p:extLst>
      <p:ext uri="{BB962C8B-B14F-4D97-AF65-F5344CB8AC3E}">
        <p14:creationId xmlns:p14="http://schemas.microsoft.com/office/powerpoint/2010/main" val="133647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1589</Words>
  <Application>Microsoft Office PowerPoint</Application>
  <PresentationFormat>On-screen Show (4:3)</PresentationFormat>
  <Paragraphs>147</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Documenting Ligament Laxity and Spinal Impairment Using The AMA Guides </vt:lpstr>
      <vt:lpstr>What is Ligament Laxity?</vt:lpstr>
      <vt:lpstr>Is Ligament Laxity a Common Finding in Sudden Impact Injuries?</vt:lpstr>
      <vt:lpstr>What Does AOMSI Mean to the Patient (Alteration of Motion Segment Integrity)</vt:lpstr>
      <vt:lpstr>Why is Functional Stability Important?</vt:lpstr>
      <vt:lpstr>The Anatomy of the Motion Segment</vt:lpstr>
      <vt:lpstr>Motion Segment Anatomy: Primary Structures </vt:lpstr>
      <vt:lpstr>Surrounding Ligaments: Secondary Structures </vt:lpstr>
      <vt:lpstr>Ligamentum Flavum</vt:lpstr>
      <vt:lpstr>Range of Motions</vt:lpstr>
      <vt:lpstr>Structural Design and Elastic Properties Likened to a System of Springs and Levers  </vt:lpstr>
      <vt:lpstr>Injury and Loss of Motion Segment Integrity: Flexion Injury </vt:lpstr>
      <vt:lpstr>Ligament Injury Compromises the Integrity of the Motion Segment</vt:lpstr>
      <vt:lpstr>Consequences of Ligament Laxity</vt:lpstr>
      <vt:lpstr>Measuring Method used to Determine Ligament Instability and Alteration of Motion Segment Integrity  (AOMSI)</vt:lpstr>
      <vt:lpstr>Procedure for Measuring AOMSI </vt:lpstr>
      <vt:lpstr>Determining Impairment: Angular Analysis</vt:lpstr>
      <vt:lpstr>Measuring the Difference of Range of Motion </vt:lpstr>
      <vt:lpstr>Determining Impairment: Translation Analysis</vt:lpstr>
      <vt:lpstr>When is testing for AOMSI Appropriate</vt:lpstr>
      <vt:lpstr>Where and How do I get AOMSI Testing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Ligament Laxity and Spinal Impairment Using The AMA Guides</dc:title>
  <dc:creator>Ray W</dc:creator>
  <cp:lastModifiedBy>Robin Barton</cp:lastModifiedBy>
  <cp:revision>89</cp:revision>
  <dcterms:created xsi:type="dcterms:W3CDTF">2015-05-20T14:22:27Z</dcterms:created>
  <dcterms:modified xsi:type="dcterms:W3CDTF">2015-07-20T10:54:59Z</dcterms:modified>
</cp:coreProperties>
</file>